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2" r:id="rId6"/>
    <p:sldId id="271" r:id="rId7"/>
    <p:sldId id="260" r:id="rId8"/>
    <p:sldId id="278" r:id="rId9"/>
    <p:sldId id="277" r:id="rId10"/>
    <p:sldId id="279" r:id="rId11"/>
    <p:sldId id="267" r:id="rId12"/>
    <p:sldId id="268" r:id="rId13"/>
    <p:sldId id="269" r:id="rId14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2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4660"/>
  </p:normalViewPr>
  <p:slideViewPr>
    <p:cSldViewPr>
      <p:cViewPr varScale="1">
        <p:scale>
          <a:sx n="115" d="100"/>
          <a:sy n="115" d="100"/>
        </p:scale>
        <p:origin x="-744" y="-108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130427"/>
            <a:ext cx="9181147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7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7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7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артинки для слайда\pngimg.com - water_glass_PNG15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803" y="260648"/>
            <a:ext cx="4722547" cy="51397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163" y="1556792"/>
            <a:ext cx="6463932" cy="3071284"/>
          </a:xfrm>
        </p:spPr>
        <p:txBody>
          <a:bodyPr rtlCol="0">
            <a:noAutofit/>
          </a:bodyPr>
          <a:lstStyle/>
          <a:p>
            <a:pPr algn="l" defTabSz="1130171">
              <a:defRPr/>
            </a:pP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Товарищество с ограниченной ответственностью</a:t>
            </a:r>
            <a:b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kk-KZ" sz="5600" b="1" dirty="0">
                <a:solidFill>
                  <a:schemeClr val="accent1">
                    <a:lumMod val="50000"/>
                  </a:schemeClr>
                </a:solidFill>
              </a:rPr>
              <a:t>Қ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ЫЗЫЛЖАР СУ»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155" y="5301208"/>
            <a:ext cx="5096504" cy="122343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Ежегодный отчёт за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08227" y="5156200"/>
            <a:ext cx="5273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976998" y="165100"/>
            <a:ext cx="2647878" cy="3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017" tIns="56509" rIns="113017" bIns="56509">
            <a:spAutoFit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г.Петропавловск, 2024 год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2420" y="64886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104531" cy="6858000"/>
          </a:xfrm>
          <a:prstGeom prst="rect">
            <a:avLst/>
          </a:prstGeom>
          <a:gradFill>
            <a:gsLst>
              <a:gs pos="3300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6099" y="1124744"/>
            <a:ext cx="3888432" cy="458586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ИСПОЛНЕНИЕ ИНВЕСТИЦИОННОЙ ПРОГРАММЫ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сумму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1 071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млн.тенге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Достигнуто снижение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износа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сетей за 2024 год водоснабжения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1,5%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сетей водоотведения 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1,9%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540" y="332656"/>
            <a:ext cx="61206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 счет собственных средств :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 капитальный ремонт сетей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397,5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тенге, в том числе: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Водопроводных сетей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– 10 км.325 м. на 256,622 млн.тенге;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ул.Красина от 2 пр.Михеева до 4 пр.Михеева, по 4 пр.Михеева от ул.Красина до 4 пр.Михеева.4 , в количестве 299, в сумме 6 785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ул.Ишимская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от ул.Пушкина до ул.Ишимской.2, в количестве 308, в сумме 4 292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пр.Индустриальный от пр.Индустриальный,2А до 2 пр.Индустриальный, в количестве 280, в сумме 6 357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ул.Молодежная от ул.Украинской до Молодежная, 4, в количестве 169, в сумме 2 380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ул.Заводская от ул.Астана до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ул.Ауэзова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в количестве 419, в сумме 11 245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по ул. Тимирязева 19, в количестве 146, в сумме 2 095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ул.М.Ауэзова-Нефтепроводная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в количестве 236, в сумме 3 392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по ул. 1-я Заречная, 97, в количестве 117, в сумме 1 710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от ул.Заводская, 6, в количестве 184, в сумме 2 629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ул.Наарбаева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254 по проезду до ул. Новой,120 в количестве 258, в сумме 6 959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Я.Гашека от Валиханова до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Жабаева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количестве 702, в сумме 21 885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ул.Ибраева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ул.Ибраева-ул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Московская до ул.Ибраева,2 в количестве 552, в сумме 14 973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Московской от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Ибраева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до ул.Московская,160 в количестве 925, в сумме 14 930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Советской от Советской- Крепостная до Пушкина,103 в количестве 395, в сумме 10 009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от Ауэзова,219 до Ауэзова,264 в количестве  472, в сумме 14 662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Воровского от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Фрудзе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до Гастелло в количестве  705, в сумме 19 022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Лесная,от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Батыра Баяна, 30 до ул.Лесная,3 в количестве  284, в сумме 8 438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от поворота на пос.Заречный до рыбопитомника в количестве  352, в сумме 18 218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Жабаева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от Жабаева,280 до Гашека в количестве  577, в сумме 17 903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Чернышевского от Павлова до 5-й Армии в количестве  853, в сумме 26 443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Канализационных сетей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км.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625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на 140,931 млн.тенге.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Капитальный ремонт коллектора по ул. 314 Стрелковой дивизии от ул.Заводской до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ул.Кеншинбаева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 в количестве 131, в сумме 3 517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Капитальный ремонт коллектора по ул. 314 Стрелковой дивизии 107 от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ул.Токсан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102ул.Заводская 28,30, в количестве 245, в сумме 6 666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Внутриквартальный ремонт коллектора ул.Театральная и ул. Рижская от ул. Брусиловского до ул. Театральная 54/1, в количестве 189, в сумме 8 499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ул.Жабаева,137,в количестве 90, в сумме 3 007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Капитальный ремонт коллектора по ул.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Токсан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84 - ул.Абая, в количестве 35, в сумме 1 024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Капитальный ремонт коллектора по ул.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Токсан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- ул. Абая до ул. Алматинской, в количестве 143, - 13 087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Внутриквартальный ремонт коллектора ул.Театральная и ул. Рижская от ул. Театральная 54/1 до ул.Интернациональная, в количестве 324, в сумме 14 501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ул.Алматинская,11 в количестве 92,в сумме 3 220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ул.Кошукова,3,7 в количестве 95,в сумме 3 172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ул.Алтынсарина,266 в количестве 123,в сумме 5 549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тыс.тг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5401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099" y="260648"/>
            <a:ext cx="10153128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801350" cy="105273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211" y="332656"/>
            <a:ext cx="8136904" cy="61555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ПЛАНЫ НА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2025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155" y="1340768"/>
            <a:ext cx="3960440" cy="1368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179" y="1484784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Предоставить объём услуг по подаче воды – 13,6 м3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   отводу стоков – 11,3 м3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8147" y="342900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</a:rPr>
              <a:t>Получение дохода в размере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млрд. </a:t>
            </a:r>
            <a:r>
              <a:rPr lang="ru-RU" sz="2000" b="1" dirty="0" smtClean="0">
                <a:latin typeface="Times New Roman" pitchFamily="18" charset="0"/>
              </a:rPr>
              <a:t>029 </a:t>
            </a:r>
            <a:r>
              <a:rPr lang="ru-RU" sz="2000" b="1" dirty="0">
                <a:latin typeface="Times New Roman" pitchFamily="18" charset="0"/>
              </a:rPr>
              <a:t>млн.тенге.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</a:rPr>
              <a:t>Затраты всего на сумму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</a:rPr>
              <a:t>4 млрд. </a:t>
            </a:r>
            <a:r>
              <a:rPr lang="ru-RU" sz="2000" b="1" dirty="0" smtClean="0">
                <a:latin typeface="Times New Roman" pitchFamily="18" charset="0"/>
              </a:rPr>
              <a:t>606 </a:t>
            </a:r>
            <a:r>
              <a:rPr lang="ru-RU" sz="2000" b="1" dirty="0">
                <a:latin typeface="Times New Roman" pitchFamily="18" charset="0"/>
              </a:rPr>
              <a:t>млн.тенге.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643" y="1196752"/>
            <a:ext cx="51125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2025 году согласно инвестиционной программы будут выполнены следующие мероприятия на общую сумму 365 млн.тенге:</a:t>
            </a:r>
            <a:endParaRPr lang="ru-RU" sz="2000" dirty="0" smtClean="0"/>
          </a:p>
          <a:p>
            <a:r>
              <a:rPr lang="ru-RU" sz="2000" dirty="0" smtClean="0"/>
              <a:t>- водопроводных сетей - на 180 млн.тенге – 2 км. 230 метров;</a:t>
            </a:r>
          </a:p>
          <a:p>
            <a:r>
              <a:rPr lang="ru-RU" sz="2000" dirty="0" smtClean="0"/>
              <a:t>- изготовление проектно-сметной документации – на 35 млн.тенге – 17 ед.</a:t>
            </a:r>
          </a:p>
          <a:p>
            <a:r>
              <a:rPr lang="ru-RU" sz="2000" dirty="0" smtClean="0"/>
              <a:t>- канализационных сетей - на 83 млн.тенге – 1 км. 070 метров.</a:t>
            </a:r>
          </a:p>
          <a:p>
            <a:r>
              <a:rPr lang="ru-RU" sz="2000" dirty="0" smtClean="0"/>
              <a:t>- изготовление проектно-сметной документации – на 40 млн.тенге – 7 ед.</a:t>
            </a:r>
          </a:p>
          <a:p>
            <a:r>
              <a:rPr lang="ru-RU" sz="2000" dirty="0" smtClean="0"/>
              <a:t>- капитальный ремонт канализационных насосных станций на сумму 27 млн.тенге, (2 единицы);</a:t>
            </a:r>
          </a:p>
          <a:p>
            <a:pPr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145401" y="64886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0155" y="548680"/>
            <a:ext cx="6463932" cy="1367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11301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ПОТРЕБИТЕЛЯМИ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147" y="2348880"/>
            <a:ext cx="54006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поступило заявок по приборам учёта:</a:t>
            </a:r>
          </a:p>
          <a:p>
            <a:pPr>
              <a:buBlip>
                <a:blip r:embed="rId2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13 291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снятие пломб </a:t>
            </a:r>
          </a:p>
          <a:p>
            <a:pPr>
              <a:buBlip>
                <a:blip r:embed="rId2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10 358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опломбирование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Операторами по приему показаний принято: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174 286 звонков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198 932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сообщений через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WhatsApp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YandexDisk\voda-mineralka-pitny-rezim-smad-clanokW (1).jpg.crdownload"/>
          <p:cNvPicPr>
            <a:picLocks noChangeAspect="1" noChangeArrowheads="1"/>
          </p:cNvPicPr>
          <p:nvPr/>
        </p:nvPicPr>
        <p:blipFill>
          <a:blip r:embed="rId3" cstate="print"/>
          <a:srcRect t="18211"/>
          <a:stretch>
            <a:fillRect/>
          </a:stretch>
        </p:blipFill>
        <p:spPr bwMode="auto">
          <a:xfrm>
            <a:off x="6840835" y="404664"/>
            <a:ext cx="3522712" cy="16170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988840"/>
            <a:ext cx="10801350" cy="18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8787" y="2924944"/>
            <a:ext cx="3193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Дебиторская задолженность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28,7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млн.тенге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6779" y="2492896"/>
            <a:ext cx="3312368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6379" y="5013176"/>
            <a:ext cx="540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Взыскание задолженности с физ.лиц:</a:t>
            </a: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Подано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заявлений нотариусу на сумму –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млн.тенге.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Взыскана сумма в размере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млн.тенге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5401" y="64886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195" y="980728"/>
            <a:ext cx="849694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11301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ДОКЛАД ОКОНЧЕН!</a:t>
            </a:r>
          </a:p>
          <a:p>
            <a:pPr marL="0" marR="0" lvl="0" indent="0" algn="ctr" defTabSz="11301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11301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Desktop\Моя папка\су стик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523" y="3933056"/>
            <a:ext cx="2642154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040635" cy="6858000"/>
          </a:xfrm>
          <a:prstGeom prst="rect">
            <a:avLst/>
          </a:prstGeom>
          <a:gradFill>
            <a:gsLst>
              <a:gs pos="6700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Содержимое 4" descr="123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55" y="1340768"/>
            <a:ext cx="3816499" cy="2892709"/>
          </a:xfrm>
        </p:spPr>
      </p:pic>
      <p:sp>
        <p:nvSpPr>
          <p:cNvPr id="7" name="TextBox 6"/>
          <p:cNvSpPr txBox="1"/>
          <p:nvPr/>
        </p:nvSpPr>
        <p:spPr>
          <a:xfrm>
            <a:off x="936179" y="47667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ызылжар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4171" y="1124744"/>
            <a:ext cx="3888432" cy="28083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131" y="260648"/>
            <a:ext cx="9937104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4091" y="4437112"/>
            <a:ext cx="4752528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449252" algn="ctr" defTabSz="91437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 естественных монополий в     </a:t>
            </a:r>
          </a:p>
          <a:p>
            <a:pPr indent="449252" algn="ctr" defTabSz="91437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сфере оказания регулируемых услуг по </a:t>
            </a:r>
          </a:p>
          <a:p>
            <a:pPr indent="449252" algn="ctr" defTabSz="91437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подаче воды и магистральным </a:t>
            </a:r>
          </a:p>
          <a:p>
            <a:pPr indent="449252" algn="ctr" defTabSz="91437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трубопроводам и распределительным </a:t>
            </a:r>
          </a:p>
          <a:p>
            <a:pPr indent="449252" algn="ctr" defTabSz="91437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сетям, отводу и очистке сточных вод</a:t>
            </a:r>
          </a:p>
          <a:p>
            <a:pPr indent="449252" algn="just" defTabSz="914378"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2643" y="548680"/>
            <a:ext cx="5472608" cy="616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По комплексу водоснабжения на балансе состоят:</a:t>
            </a:r>
            <a:endParaRPr lang="ru-RU" sz="1200" dirty="0"/>
          </a:p>
          <a:p>
            <a:pPr marL="274320" indent="-274320">
              <a:spcBef>
                <a:spcPts val="58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Насосная станция 1-го подъема</a:t>
            </a:r>
          </a:p>
          <a:p>
            <a:pPr marL="274320" indent="-274320">
              <a:spcBef>
                <a:spcPts val="58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Насосная станция 2-го подъема</a:t>
            </a:r>
          </a:p>
          <a:p>
            <a:pPr marL="274320" indent="-274320">
              <a:spcBef>
                <a:spcPts val="58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Водоочистные сооружения (ВОС)</a:t>
            </a:r>
          </a:p>
          <a:p>
            <a:pPr marL="274320" indent="-274320">
              <a:spcBef>
                <a:spcPts val="58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Подкачивающие насосные станции (ПНС) – 53 единицы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Протяженность водопроводной сети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ТОО «</a:t>
            </a:r>
            <a:r>
              <a:rPr lang="kk-K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Қызылжар су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 составляет 344,4 км.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Износ 58,5 %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 том числе :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Магистральные водоводы – 103,5 км;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Распределительная сеть – 170,6 км;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Внутриквартальная сеть – 70,3 км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По комплексу водоотведения на балансе состоят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канализационные сети</a:t>
            </a:r>
            <a:r>
              <a:rPr lang="ru-RU" sz="1600" b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1600" b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257,8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км.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Износ 61,6 %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в том числе: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Главные коллекторы – 73,7 км;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Уличные разводящие сети – 62,5 км;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Внутриквартальные сети – 121,6 км;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21 ед. канализационных насосных станций (КНС)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Канализационные очистные сооружения (КОС)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КНС «Перекачка»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00000"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Дамбы – накопители в количестве 3 штуки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242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Картинки для слайда\207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429000"/>
            <a:ext cx="4407062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20155" y="3068960"/>
            <a:ext cx="3888432" cy="28083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16699" y="0"/>
            <a:ext cx="518465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5688707" cy="24006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449252" algn="ctr" defTabSz="914378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Потребителями услуг</a:t>
            </a:r>
          </a:p>
          <a:p>
            <a:pPr indent="449252" algn="ctr" defTabSz="914378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являются</a:t>
            </a:r>
          </a:p>
          <a:p>
            <a:pPr indent="449252" algn="ctr" defTabSz="914378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население и предприятия</a:t>
            </a:r>
          </a:p>
          <a:p>
            <a:pPr indent="449252" algn="ctr" defTabSz="914378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города</a:t>
            </a:r>
          </a:p>
          <a:p>
            <a:pPr indent="449252" algn="ctr" defTabSz="914378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Петропавловск</a:t>
            </a:r>
          </a:p>
          <a:p>
            <a:pPr indent="449252" algn="just" defTabSz="914378"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8747" y="1628800"/>
            <a:ext cx="4104084" cy="120032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96 690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ПОТРЕБИТЕЛЬ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4771" y="3429000"/>
            <a:ext cx="3875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НАСЕЛЕНИЕ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92 973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ПРЕДПРИЯТИЯ – 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717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26242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8147" y="404665"/>
            <a:ext cx="3168352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ТАРИФЫ ТОО «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ҚЫЗЫЛЖАР 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01.01.2024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утверждены Приказами уполномоченного органа ДКРЕМ МНЭ РК по СКО ОД-№102,103 от 30.11.2021 года на 5-ти летний период: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4" name="Picture 2" descr="C:\Users\admin\YandexDisk\tipyi-vodyi-e1559295539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577" y="2564904"/>
            <a:ext cx="1040125" cy="792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6242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92163" y="3645024"/>
            <a:ext cx="61926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подаче воды,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НДС</a:t>
            </a:r>
          </a:p>
          <a:p>
            <a:pPr algn="ctr">
              <a:buFont typeface="Wingdings 2" pitchFamily="18" charset="2"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Физические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94,77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 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Бюджетные организации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1 302,05 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Юридические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441,63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отводу и очистке сточных вод,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НДС</a:t>
            </a:r>
          </a:p>
          <a:p>
            <a:pPr algn="ctr">
              <a:buFont typeface="Wingdings 2" pitchFamily="18" charset="2"/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Физические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87,41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организации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1285,43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Юридические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388,55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8507" y="332656"/>
            <a:ext cx="3312368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ТАРИФЫ ТОО «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ҚЫЗЫЛЖАР 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16.02.2024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года по 31.12.2024 года утверждены Приказами уполномоченного органа ДКРЕМ МНЭ РК по СКО ОД-№14/1,15 от 09.02.2024 года: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8867" y="332656"/>
            <a:ext cx="3312368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ТАРИФЫ ТОО «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ҚЫЗЫЛЖАР 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01.07.2024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по 31.12.2024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введены ВКТ Приказами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уполномоченного органа ДКРЕМ МНЭ РК по СКО ОД-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62,63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24.05.2024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827" y="3645024"/>
            <a:ext cx="3528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подаче воды,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НДС</a:t>
            </a:r>
          </a:p>
          <a:p>
            <a:pPr algn="ctr">
              <a:buFont typeface="Wingdings 2" pitchFamily="18" charset="2"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Физические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94,33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 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Бюджетные организации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296,00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Юридические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439,58/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отводу и очистке сточных вод,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НДС</a:t>
            </a:r>
          </a:p>
          <a:p>
            <a:pPr algn="ctr">
              <a:buFont typeface="Wingdings 2" pitchFamily="18" charset="2"/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Физические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87,41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организации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1285,43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Юридические лица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388,55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тенге/м3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312443" y="2924944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064971" y="2852936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Картинки для слайда\Dozhdevaya-voda-ne-nuzhdaetsya-v-dopolnitelnoj-ochis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715" y="3140968"/>
            <a:ext cx="4582290" cy="291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54469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2763" y="2708920"/>
            <a:ext cx="3888432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4131" y="404664"/>
            <a:ext cx="5040560" cy="563230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ОКАЗАНО УСЛУГ 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год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сумму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млрд.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407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млн.тенге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 подаче воды – 2 млрд. 488 млн.тенге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 отводу сточных вод – 1 млрд. 919 млн.тенге.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Недополучено доходов по причинам независящим от субъекта,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вследствии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ЧС и стихийного обильного паводка на 38,186 млн.тенге по воде и 17,249 млн.тенге по стокам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60715" y="83671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600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Реализовано воды 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13 290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тыс.м3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Принято стоков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11 237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тыс.м3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2420" y="648866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№4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0155" y="260648"/>
            <a:ext cx="932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Сведения об исполнении тарифной сметы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6242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№5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8187" y="1124744"/>
          <a:ext cx="9073011" cy="5311858"/>
        </p:xfrm>
        <a:graphic>
          <a:graphicData uri="http://schemas.openxmlformats.org/drawingml/2006/table">
            <a:tbl>
              <a:tblPr/>
              <a:tblGrid>
                <a:gridCol w="189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2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2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8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92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91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Предусмотрено в утвержденной тарифной смете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 %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стоки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стоки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стоки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производство товаров и предоставление услуг, всего, в т.ч.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3 289 298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1 874 284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1 415 014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3 231 725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1 857 749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1 373 975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Материальные затраты,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726 595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519 908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206 687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809 230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591 461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217 770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оплату труда,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1 786 993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897 177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889 816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1 703 271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854 512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848 758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Амортизация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329 430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167 564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161 866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322 654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167 500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155 153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Ремонт,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334 416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232 736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101 680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256 493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172 915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83 578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затраты,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111 863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56 899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54 964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140 077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71 361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68 717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периода,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691 712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302 776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388 936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692 427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305 012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387 415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Общие и административные,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346 870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123 662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223 208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355 258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130 015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225 244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2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службы сбыта, всего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267 338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134 704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132 634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258 176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130 360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127 816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2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выплату вознаграждений (ЕБРР)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77 504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44 410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33 094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78 993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44 638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34 355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Всего затрат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59" marR="5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3 981 009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2 177 060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1 803 950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3 924 152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2 162 761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1 761 390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262420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8147" y="404664"/>
            <a:ext cx="5760641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статье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Ремонтный фонд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произведен капитальный и текущий ремонт на сумму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256,5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млн.тенге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139" y="1340768"/>
            <a:ext cx="583264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системе водоснабжения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- 172,9 млн.тенге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Капитальный ремонт водопроводных колодцев– 179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Замена задвижек– 61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Устранено подземных повреждений – 123 шт. </a:t>
            </a:r>
          </a:p>
          <a:p>
            <a:pPr algn="ctr">
              <a:buFont typeface="Wingdings 2" pitchFamily="18" charset="2"/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системе водоотведения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- 83,6 млн.тенге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Капитальный ремонт колодцев – 283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Произведена промывка 30 км внутриквартальных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сетей;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Устранено повреждений - 18 шт.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Восстановление асфальтобетонного покрытия – 1370 м2.</a:t>
            </a:r>
          </a:p>
          <a:p>
            <a:pPr algn="ctr"/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Картинки для слайда\15813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835" y="4365104"/>
            <a:ext cx="3445862" cy="21239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52803" y="-99392"/>
            <a:ext cx="3888432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D:\Desktop\Картинки для слайда\611f53dab5bc9.jpg"/>
          <p:cNvPicPr>
            <a:picLocks noChangeAspect="1" noChangeArrowheads="1"/>
          </p:cNvPicPr>
          <p:nvPr/>
        </p:nvPicPr>
        <p:blipFill>
          <a:blip r:embed="rId4" cstate="print"/>
          <a:srcRect l="17272" t="25290" b="8036"/>
          <a:stretch>
            <a:fillRect/>
          </a:stretch>
        </p:blipFill>
        <p:spPr bwMode="auto">
          <a:xfrm>
            <a:off x="6840835" y="404664"/>
            <a:ext cx="3448920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561187" y="4058072"/>
            <a:ext cx="3888432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D:\Desktop\Картинки для слайда\pngtree-water-effect-design-png-image_2486158.jpg"/>
          <p:cNvPicPr>
            <a:picLocks noChangeAspect="1" noChangeArrowheads="1"/>
          </p:cNvPicPr>
          <p:nvPr/>
        </p:nvPicPr>
        <p:blipFill>
          <a:blip r:embed="rId5" cstate="print"/>
          <a:srcRect t="12720" b="14644"/>
          <a:stretch>
            <a:fillRect/>
          </a:stretch>
        </p:blipFill>
        <p:spPr bwMode="auto">
          <a:xfrm>
            <a:off x="7992963" y="2996952"/>
            <a:ext cx="1322280" cy="96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8147" y="404664"/>
            <a:ext cx="4104456" cy="6048672"/>
          </a:xfrm>
          <a:prstGeom prst="rect">
            <a:avLst/>
          </a:prstGeom>
          <a:gradFill>
            <a:gsLst>
              <a:gs pos="3300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96619" y="404664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5401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4131" y="260648"/>
            <a:ext cx="9865096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96618" y="-1239213"/>
            <a:ext cx="5400601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марта 2024 года на канализационном коллекторе по улице Абая произошло повреждение в районе перекрестка Абая —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Алтынсарина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ликвидации аварийной ситуации решением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акима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4 апреля объявлен режим ЧС природного характера местного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масштаба. За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счет бюджетных средств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произведена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замена аварийного канализационного коллектора от ул. Пушкина до ул. Гоголя протяженностью 2 км 102 метра на сумму 804,9 млн. тенге.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Кроме того, в рамках ЧС за счет бюджетных средств произведена замена аварийных участков коллекторов: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Токсан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би от ул. Интернациональной до ул. Абая, протяженностью 310 метров на сумму 79,3 млн. тенге,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 ул. Гоголя от ул. Абая до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Кеншинбаева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протяженностью 499 метров на сумму 160,8 млн. тенге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от улицы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 до приемной камеры (5-й Лог), протяженностью 470 метров на сумму 105,5 млн. тенге.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Всего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заменено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аварийных участков канализационных коллекторов общей протяженностью – 3 км 381 метров, на сумму – 1 150,5 млн.тенге.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Выполнение данных работ году снизило износ канализационный сетей дополнительно на 1,3% к плану на 2024 год.</a:t>
            </a:r>
          </a:p>
        </p:txBody>
      </p:sp>
      <p:pic>
        <p:nvPicPr>
          <p:cNvPr id="2050" name="Picture 2" descr="D:\Desktop\фото\2024.04.08 -2024.06.30 Замена коллектора по Абая(в границах улиц Назарбаева и Токсан Би)\IMG_20240510_105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71" y="1052736"/>
            <a:ext cx="3712413" cy="2088232"/>
          </a:xfrm>
          <a:prstGeom prst="rect">
            <a:avLst/>
          </a:prstGeom>
          <a:noFill/>
        </p:spPr>
      </p:pic>
      <p:pic>
        <p:nvPicPr>
          <p:cNvPr id="2051" name="Picture 3" descr="D:\Desktop\фото\2024.04.08 -2024.06.30 Замена коллектора по Абая(в границах улиц Назарбаева и Токсан Би)\IMG_20240423_152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3573016"/>
            <a:ext cx="376041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45401" y="64886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№8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7178" y="0"/>
            <a:ext cx="864171" cy="69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099" y="260648"/>
            <a:ext cx="10369152" cy="6336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6099" y="4076223"/>
            <a:ext cx="576064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Реконструкция Насосной станции 1-го подъема:</a:t>
            </a:r>
          </a:p>
          <a:p>
            <a:r>
              <a:rPr lang="ru-RU" sz="1400" dirty="0"/>
              <a:t>На сегодняшний день близятся к завершению работы по реконструкции НС-1 подъема. На данный момент завершены работы по монтажу основных насосных агрегатов, способные работать в затопленном состоянии. </a:t>
            </a:r>
          </a:p>
          <a:p>
            <a:r>
              <a:rPr lang="ru-RU" sz="1400" dirty="0"/>
              <a:t>Источник финансирования инвестор -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ТОО «KAZ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Minerals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Aktogay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</a:p>
          <a:p>
            <a:r>
              <a:rPr lang="ru-RU" sz="1400" dirty="0"/>
              <a:t>- Стоимость проекта -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2,9 млрд. тенге; </a:t>
            </a:r>
          </a:p>
          <a:p>
            <a:r>
              <a:rPr lang="ru-RU" sz="1400" dirty="0"/>
              <a:t>- Проектная производительность -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120 тыс.м3/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сут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r>
              <a:rPr lang="ru-RU" sz="1400" dirty="0"/>
              <a:t>Генеральный подрядчик -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ТОО "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Stonehenge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Construction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" </a:t>
            </a:r>
          </a:p>
          <a:p>
            <a:pPr>
              <a:defRPr/>
            </a:pPr>
            <a:r>
              <a:rPr lang="ru-RU" sz="1400" b="1" dirty="0">
                <a:cs typeface="Arial" panose="020B0604020202020204" pitchFamily="34" charset="0"/>
              </a:rPr>
              <a:t>Монтаж технологического оборудования 1 этап (январь-март), 2 этап (май-июнь)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8416E5-E2E1-41ED-B748-BAA20966A669}"/>
              </a:ext>
            </a:extLst>
          </p:cNvPr>
          <p:cNvSpPr txBox="1"/>
          <p:nvPr/>
        </p:nvSpPr>
        <p:spPr>
          <a:xfrm>
            <a:off x="378122" y="712480"/>
            <a:ext cx="4878536" cy="276999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r>
              <a:rPr lang="ru-RU" sz="1200" dirty="0"/>
              <a:t>СОСТОЯНИЕ В ПАВОДОК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2ECDAC-5A00-471D-B250-7EEFE5C43CA5}"/>
              </a:ext>
            </a:extLst>
          </p:cNvPr>
          <p:cNvSpPr txBox="1"/>
          <p:nvPr/>
        </p:nvSpPr>
        <p:spPr>
          <a:xfrm>
            <a:off x="5382594" y="719867"/>
            <a:ext cx="5040633" cy="276999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r>
              <a:rPr lang="ru-RU" sz="1200" dirty="0"/>
              <a:t>ТЕКУЩЕЕ СОСТОЯНИЕ</a:t>
            </a:r>
            <a:endParaRPr lang="ru-RU" sz="800" dirty="0"/>
          </a:p>
        </p:txBody>
      </p:sp>
      <p:sp>
        <p:nvSpPr>
          <p:cNvPr id="14" name="Прямоугольник 34">
            <a:extLst>
              <a:ext uri="{FF2B5EF4-FFF2-40B4-BE49-F238E27FC236}">
                <a16:creationId xmlns:a16="http://schemas.microsoft.com/office/drawing/2014/main" xmlns="" id="{C9EA31BF-A7AB-4D48-8DA4-06CF05095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8" y="286509"/>
            <a:ext cx="9144000" cy="400110"/>
          </a:xfrm>
          <a:custGeom>
            <a:avLst/>
            <a:gdLst>
              <a:gd name="connsiteX0" fmla="*/ 0 w 9144000"/>
              <a:gd name="connsiteY0" fmla="*/ 0 h 707886"/>
              <a:gd name="connsiteX1" fmla="*/ 9144000 w 9144000"/>
              <a:gd name="connsiteY1" fmla="*/ 0 h 707886"/>
              <a:gd name="connsiteX2" fmla="*/ 9144000 w 9144000"/>
              <a:gd name="connsiteY2" fmla="*/ 707886 h 707886"/>
              <a:gd name="connsiteX3" fmla="*/ 0 w 9144000"/>
              <a:gd name="connsiteY3" fmla="*/ 707886 h 707886"/>
              <a:gd name="connsiteX4" fmla="*/ 0 w 9144000"/>
              <a:gd name="connsiteY4" fmla="*/ 0 h 707886"/>
              <a:gd name="connsiteX0" fmla="*/ 0 w 9144000"/>
              <a:gd name="connsiteY0" fmla="*/ 0 h 707886"/>
              <a:gd name="connsiteX1" fmla="*/ 9144000 w 9144000"/>
              <a:gd name="connsiteY1" fmla="*/ 0 h 707886"/>
              <a:gd name="connsiteX2" fmla="*/ 9144000 w 9144000"/>
              <a:gd name="connsiteY2" fmla="*/ 707886 h 707886"/>
              <a:gd name="connsiteX3" fmla="*/ 347958 w 9144000"/>
              <a:gd name="connsiteY3" fmla="*/ 707886 h 707886"/>
              <a:gd name="connsiteX4" fmla="*/ 0 w 9144000"/>
              <a:gd name="connsiteY4" fmla="*/ 0 h 707886"/>
              <a:gd name="connsiteX0" fmla="*/ 0 w 9144000"/>
              <a:gd name="connsiteY0" fmla="*/ 0 h 707886"/>
              <a:gd name="connsiteX1" fmla="*/ 9144000 w 9144000"/>
              <a:gd name="connsiteY1" fmla="*/ 0 h 707886"/>
              <a:gd name="connsiteX2" fmla="*/ 8804134 w 9144000"/>
              <a:gd name="connsiteY2" fmla="*/ 707886 h 707886"/>
              <a:gd name="connsiteX3" fmla="*/ 347958 w 9144000"/>
              <a:gd name="connsiteY3" fmla="*/ 707886 h 707886"/>
              <a:gd name="connsiteX4" fmla="*/ 0 w 91440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707886">
                <a:moveTo>
                  <a:pt x="0" y="0"/>
                </a:moveTo>
                <a:lnTo>
                  <a:pt x="9144000" y="0"/>
                </a:lnTo>
                <a:lnTo>
                  <a:pt x="8804134" y="707886"/>
                </a:lnTo>
                <a:lnTo>
                  <a:pt x="347958" y="70788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 KZ" pitchFamily="34" charset="0"/>
              </a:rPr>
              <a:t>РЕКОНСТРУКЦИЯ НС 1-ГО ПОДЪЕМА В Г. ПЕТРОПАВЛОВСКЕ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B57D588-CD56-42EC-986E-3053F302B1C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21" y="1015340"/>
            <a:ext cx="4878537" cy="304698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770CA5-637D-490B-AD22-087405381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594" y="1024037"/>
            <a:ext cx="5043575" cy="3038291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CF401FE9-96E2-4C23-9CEB-D6724D6C6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326" y="4063568"/>
            <a:ext cx="44738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cs typeface="Arial" panose="020B0604020202020204" pitchFamily="34" charset="0"/>
              </a:rPr>
              <a:t>Ограждающая дамба для Насосной станции 1-го подъема:</a:t>
            </a:r>
          </a:p>
          <a:p>
            <a:pPr>
              <a:defRPr/>
            </a:pPr>
            <a:r>
              <a:rPr lang="ru-RU" sz="1400" dirty="0"/>
              <a:t>Подрядная организация –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ТОО «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ЭнергоПромТехно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r>
              <a:rPr lang="ru-RU" sz="1400" dirty="0"/>
              <a:t>Стоимость проекта –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749,5 млн. тенге</a:t>
            </a:r>
          </a:p>
          <a:p>
            <a:pPr>
              <a:defRPr/>
            </a:pPr>
            <a:r>
              <a:rPr lang="ru-RU" sz="1400" dirty="0"/>
              <a:t>Устройство тела дамбы возведена из </a:t>
            </a:r>
            <a:r>
              <a:rPr lang="ru-RU" sz="1400" dirty="0" err="1"/>
              <a:t>габионной</a:t>
            </a:r>
            <a:r>
              <a:rPr lang="ru-RU" sz="1400" dirty="0"/>
              <a:t> </a:t>
            </a:r>
          </a:p>
          <a:p>
            <a:pPr>
              <a:defRPr/>
            </a:pPr>
            <a:r>
              <a:rPr lang="ru-RU" sz="1400" dirty="0"/>
              <a:t>конструкции  высотой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4,5 метра </a:t>
            </a:r>
            <a:r>
              <a:rPr lang="ru-RU" sz="1400" dirty="0"/>
              <a:t>укрепленная железобетонными плитами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(484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шт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ru-RU" sz="1400" dirty="0"/>
              <a:t>Срок реализации – февраль 2025 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1913</Words>
  <Application>Microsoft Office PowerPoint</Application>
  <PresentationFormat>Произвольный</PresentationFormat>
  <Paragraphs>343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Товарищество с ограниченной ответственностью «ҚЫЗЫЛЖАР СУ»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221</cp:revision>
  <dcterms:created xsi:type="dcterms:W3CDTF">2022-04-15T11:04:34Z</dcterms:created>
  <dcterms:modified xsi:type="dcterms:W3CDTF">2025-04-29T04:46:41Z</dcterms:modified>
</cp:coreProperties>
</file>